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5" r:id="rId3"/>
    <p:sldId id="335" r:id="rId4"/>
    <p:sldId id="336" r:id="rId5"/>
    <p:sldId id="331" r:id="rId6"/>
    <p:sldId id="339" r:id="rId7"/>
    <p:sldId id="332" r:id="rId8"/>
    <p:sldId id="333" r:id="rId9"/>
    <p:sldId id="337" r:id="rId10"/>
    <p:sldId id="33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27" autoAdjust="0"/>
    <p:restoredTop sz="90941" autoAdjust="0"/>
  </p:normalViewPr>
  <p:slideViewPr>
    <p:cSldViewPr>
      <p:cViewPr varScale="1">
        <p:scale>
          <a:sx n="68" d="100"/>
          <a:sy n="68" d="100"/>
        </p:scale>
        <p:origin x="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FC7B97-E997-4147-B897-9A38041BCDC1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14BE39-C49B-4F01-AC1F-F44E3D3E2B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4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183D13-8B69-4DC4-B62F-BF4CEC4152F7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168BFD-3190-4A36-A2E2-B90D7B76E1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83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0895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24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819400"/>
            <a:ext cx="7772400" cy="1600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LT St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LT St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LT St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LT St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LT St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LT St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LT St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LT St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800" b="1" dirty="0" smtClean="0">
                <a:latin typeface="Palatino Linotype" panose="02040502050505030304" pitchFamily="18" charset="0"/>
                <a:cs typeface="Times New Roman" pitchFamily="18" charset="0"/>
              </a:rPr>
              <a:t>Why the heck is healthcare so expensive?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8761" y="3505200"/>
            <a:ext cx="7772400" cy="2514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Louis D. Johnston</a:t>
            </a:r>
          </a:p>
          <a:p>
            <a:pPr algn="ctr" eaLnBrk="1" hangingPunct="1">
              <a:lnSpc>
                <a:spcPct val="80000"/>
              </a:lnSpc>
            </a:pPr>
            <a:endParaRPr lang="en-US" sz="28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dirty="0" smtClean="0">
                <a:latin typeface="Palatino Linotype" panose="02040502050505030304" pitchFamily="18" charset="0"/>
                <a:cs typeface="Times New Roman" pitchFamily="18" charset="0"/>
              </a:rPr>
              <a:t>Econ in English</a:t>
            </a:r>
            <a:endParaRPr lang="en-US" sz="24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sz="28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800" dirty="0" smtClean="0">
                <a:latin typeface="Palatino Linotype" panose="02040502050505030304" pitchFamily="18" charset="0"/>
                <a:cs typeface="Times New Roman" pitchFamily="18" charset="0"/>
              </a:rPr>
              <a:t>September 21, 2016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00600"/>
          </a:xfrm>
        </p:spPr>
        <p:txBody>
          <a:bodyPr/>
          <a:lstStyle/>
          <a:p>
            <a:pPr algn="ctr" eaLnBrk="1" hangingPunct="1"/>
            <a:r>
              <a:rPr lang="en-US" sz="8000" dirty="0" smtClean="0">
                <a:latin typeface="Palatino Linotype" panose="02040502050505030304" pitchFamily="18" charset="0"/>
              </a:rPr>
              <a:t>Thanks for your attention and participation!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z="6000" dirty="0" smtClean="0">
                <a:latin typeface="Palatino Linotype" panose="02040502050505030304" pitchFamily="18" charset="0"/>
              </a:rPr>
              <a:t>Quick overview: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0254"/>
            <a:ext cx="7772400" cy="4650545"/>
          </a:xfrm>
        </p:spPr>
        <p:txBody>
          <a:bodyPr/>
          <a:lstStyle/>
          <a:p>
            <a:r>
              <a:rPr lang="en-US" sz="4000" dirty="0" smtClean="0">
                <a:latin typeface="Palatino Linotype" panose="02040502050505030304" pitchFamily="18" charset="0"/>
              </a:rPr>
              <a:t>Health care spending</a:t>
            </a:r>
          </a:p>
          <a:p>
            <a:pPr marL="0" indent="0">
              <a:buNone/>
            </a:pPr>
            <a:endParaRPr lang="en-US" sz="4000" dirty="0" smtClean="0">
              <a:latin typeface="Palatino Linotype" panose="02040502050505030304" pitchFamily="18" charset="0"/>
            </a:endParaRPr>
          </a:p>
          <a:p>
            <a:r>
              <a:rPr lang="en-US" sz="4000" dirty="0" smtClean="0">
                <a:latin typeface="Palatino Linotype" panose="02040502050505030304" pitchFamily="18" charset="0"/>
              </a:rPr>
              <a:t>Competitive markets</a:t>
            </a:r>
          </a:p>
          <a:p>
            <a:pPr marL="0" indent="0">
              <a:buNone/>
            </a:pPr>
            <a:endParaRPr lang="en-US" sz="4000" dirty="0" smtClean="0">
              <a:latin typeface="Palatino Linotype" panose="02040502050505030304" pitchFamily="18" charset="0"/>
            </a:endParaRPr>
          </a:p>
          <a:p>
            <a:r>
              <a:rPr lang="en-US" sz="4000" dirty="0" smtClean="0">
                <a:latin typeface="Palatino Linotype" panose="02040502050505030304" pitchFamily="18" charset="0"/>
              </a:rPr>
              <a:t>Health care markets</a:t>
            </a:r>
            <a:endParaRPr lang="en-US" sz="4000" dirty="0" smtClean="0">
              <a:latin typeface="Palatino Linotype" panose="02040502050505030304" pitchFamily="18" charset="0"/>
            </a:endParaRPr>
          </a:p>
          <a:p>
            <a:endParaRPr lang="en-US" sz="4000" dirty="0" smtClean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" y="289560"/>
            <a:ext cx="8625840" cy="627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2816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Palatino Linotype" panose="02040502050505030304" pitchFamily="18" charset="0"/>
              </a:rPr>
              <a:t>Competitive markets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All </a:t>
            </a:r>
            <a:r>
              <a:rPr lang="en-US" dirty="0">
                <a:latin typeface="Palatino Linotype" panose="02040502050505030304" pitchFamily="18" charset="0"/>
              </a:rPr>
              <a:t>firms sell the same standardized product.</a:t>
            </a:r>
          </a:p>
          <a:p>
            <a:r>
              <a:rPr lang="en-US" dirty="0" smtClean="0">
                <a:latin typeface="Palatino Linotype" panose="02040502050505030304" pitchFamily="18" charset="0"/>
              </a:rPr>
              <a:t>Buyers and sellers are </a:t>
            </a:r>
            <a:r>
              <a:rPr lang="en-US" i="1" dirty="0" smtClean="0">
                <a:latin typeface="Palatino Linotype" panose="02040502050505030304" pitchFamily="18" charset="0"/>
              </a:rPr>
              <a:t>price takers</a:t>
            </a:r>
            <a:r>
              <a:rPr lang="en-US" dirty="0" smtClean="0">
                <a:latin typeface="Palatino Linotype" panose="02040502050505030304" pitchFamily="18" charset="0"/>
              </a:rPr>
              <a:t>.</a:t>
            </a:r>
          </a:p>
          <a:p>
            <a:r>
              <a:rPr lang="en-US" dirty="0">
                <a:latin typeface="Palatino Linotype" panose="02040502050505030304" pitchFamily="18" charset="0"/>
              </a:rPr>
              <a:t>Buyers and sellers are well informed.  (Complete and symmetric information)</a:t>
            </a:r>
          </a:p>
          <a:p>
            <a:r>
              <a:rPr lang="en-US" dirty="0" smtClean="0">
                <a:latin typeface="Palatino Linotype" panose="02040502050505030304" pitchFamily="18" charset="0"/>
              </a:rPr>
              <a:t>Productive </a:t>
            </a:r>
            <a:r>
              <a:rPr lang="en-US" dirty="0">
                <a:latin typeface="Palatino Linotype" panose="02040502050505030304" pitchFamily="18" charset="0"/>
              </a:rPr>
              <a:t>resources are mobile</a:t>
            </a:r>
            <a:r>
              <a:rPr lang="en-US" dirty="0" smtClean="0">
                <a:latin typeface="Palatino Linotype" panose="02040502050505030304" pitchFamily="18" charset="0"/>
              </a:rPr>
              <a:t>.</a:t>
            </a:r>
          </a:p>
          <a:p>
            <a:r>
              <a:rPr lang="en-US" dirty="0" smtClean="0">
                <a:latin typeface="Palatino Linotype" panose="02040502050505030304" pitchFamily="18" charset="0"/>
              </a:rPr>
              <a:t>No externalities</a:t>
            </a:r>
          </a:p>
        </p:txBody>
      </p:sp>
    </p:spTree>
    <p:extLst>
      <p:ext uri="{BB962C8B-B14F-4D97-AF65-F5344CB8AC3E}">
        <p14:creationId xmlns:p14="http://schemas.microsoft.com/office/powerpoint/2010/main" val="302113521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Palatino Linotype" panose="02040502050505030304" pitchFamily="18" charset="0"/>
              </a:rPr>
              <a:t>Kenneth Arrow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Palatino Linotype" panose="02040502050505030304" pitchFamily="18" charset="0"/>
              </a:rPr>
              <a:t>Nobel Laureate, 1972</a:t>
            </a:r>
            <a:endParaRPr lang="en-US" sz="2800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Image result for kenneth arro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" b="77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2406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28600"/>
            <a:ext cx="41910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73650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00" y="762000"/>
            <a:ext cx="843338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98052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latin typeface="Palatino Linotype" panose="02040502050505030304" pitchFamily="18" charset="0"/>
              </a:rPr>
              <a:t>“Markets for medical care are different”</a:t>
            </a:r>
            <a:endParaRPr lang="en-US" sz="4800" b="1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772400" cy="3886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Product differentiation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Joint production</a:t>
            </a:r>
            <a:endParaRPr lang="en-US" dirty="0">
              <a:latin typeface="Palatino Linotype" panose="02040502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Market power and barriers </a:t>
            </a:r>
            <a:r>
              <a:rPr lang="en-US" dirty="0">
                <a:latin typeface="Palatino Linotype" panose="02040502050505030304" pitchFamily="18" charset="0"/>
              </a:rPr>
              <a:t>to entry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Incomplete and asymmetric information</a:t>
            </a:r>
            <a:endParaRPr lang="en-US" dirty="0">
              <a:latin typeface="Palatino Linotype" panose="02040502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Externalities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Income elasticity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21766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latin typeface="Palatino Linotype" panose="02040502050505030304" pitchFamily="18" charset="0"/>
              </a:rPr>
              <a:t>Four types of health care systems</a:t>
            </a:r>
            <a:endParaRPr lang="en-US" sz="4800" b="1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772400" cy="3886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YOYO: You’re on your own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Employer-provided insurance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</a:rPr>
              <a:t>Single-payer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Government financed and produced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Palatino Linotype" panose="02040502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PICK ONE!</a:t>
            </a:r>
            <a:endParaRPr lang="en-US" dirty="0">
              <a:latin typeface="Palatino Linotype" panose="02040502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9021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HelveticaNeueLT Std"/>
        <a:ea typeface=""/>
        <a:cs typeface=""/>
      </a:majorFont>
      <a:minorFont>
        <a:latin typeface="HelveticaNeue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127</Words>
  <Application>Microsoft Office PowerPoint</Application>
  <PresentationFormat>On-screen Show (4:3)</PresentationFormat>
  <Paragraphs>35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HelveticaNeueLT Std</vt:lpstr>
      <vt:lpstr>Palatino Linotype</vt:lpstr>
      <vt:lpstr>Times</vt:lpstr>
      <vt:lpstr>Times New Roman</vt:lpstr>
      <vt:lpstr>Blank</vt:lpstr>
      <vt:lpstr>Why the heck is healthcare so expensive?</vt:lpstr>
      <vt:lpstr>Quick overview:</vt:lpstr>
      <vt:lpstr>PowerPoint Presentation</vt:lpstr>
      <vt:lpstr>Competitive markets</vt:lpstr>
      <vt:lpstr>Kenneth Arrow</vt:lpstr>
      <vt:lpstr>PowerPoint Presentation</vt:lpstr>
      <vt:lpstr>PowerPoint Presentation</vt:lpstr>
      <vt:lpstr>“Markets for medical care are different”</vt:lpstr>
      <vt:lpstr>Four types of health care systems</vt:lpstr>
      <vt:lpstr>Thanks for your attention and participation!</vt:lpstr>
    </vt:vector>
  </TitlesOfParts>
  <Company>College St Benedict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 D. Johnston</dc:creator>
  <cp:lastModifiedBy>Johnston, Louis</cp:lastModifiedBy>
  <cp:revision>394</cp:revision>
  <dcterms:created xsi:type="dcterms:W3CDTF">2004-09-13T18:56:35Z</dcterms:created>
  <dcterms:modified xsi:type="dcterms:W3CDTF">2016-09-21T21:37:32Z</dcterms:modified>
</cp:coreProperties>
</file>